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handoutMasterIdLst>
    <p:handoutMasterId r:id="rId8"/>
  </p:handoutMasterIdLst>
  <p:sldIdLst>
    <p:sldId id="256" r:id="rId2"/>
    <p:sldId id="259" r:id="rId3"/>
    <p:sldId id="263" r:id="rId4"/>
    <p:sldId id="260" r:id="rId5"/>
    <p:sldId id="261" r:id="rId6"/>
    <p:sldId id="262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2C98B-7125-470B-8C52-A9B634BC790E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82A08-7C82-4EF0-AEE0-9C36E9817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04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4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6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6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9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6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4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0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D384-7E72-499E-BBC0-20FB5FE3806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DE9BE-7DE8-460E-96C3-4F7023DE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mmusichub.co.uk/" TargetMode="External"/><Relationship Id="rId2" Type="http://schemas.openxmlformats.org/officeDocument/2006/relationships/hyperlink" Target="http://myhub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ncm.ac.uk/news/rncm-launches-pathfinder-initiative/" TargetMode="External"/><Relationship Id="rId5" Type="http://schemas.openxmlformats.org/officeDocument/2006/relationships/hyperlink" Target="https://www.cameratacommunity.co.uk/" TargetMode="External"/><Relationship Id="rId4" Type="http://schemas.openxmlformats.org/officeDocument/2006/relationships/hyperlink" Target="https://www.liverpoolphil.com/about-us/music-education-for-all-ag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920" y="1122363"/>
            <a:ext cx="9403080" cy="177323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Royal Musical Association: 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Music Educational Initiative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sz="4400" b="1" dirty="0">
                <a:solidFill>
                  <a:srgbClr val="C00000"/>
                </a:solidFill>
              </a:rPr>
              <a:t>City University, 15 November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Prof. Barbara Kelly, President-Elect (RNCM)</a:t>
            </a:r>
          </a:p>
          <a:p>
            <a:r>
              <a:rPr lang="en-GB" sz="3600" dirty="0"/>
              <a:t>Prof. Deborah Mawer, Council Member (RBC)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069F9-D03F-C445-B165-FD00360B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4928651"/>
            <a:ext cx="2194560" cy="16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Perspective of the Conservatoire and RMA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6" y="1364974"/>
            <a:ext cx="10638183" cy="48119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1400" dirty="0"/>
          </a:p>
          <a:p>
            <a:r>
              <a:rPr lang="en-US" sz="3600" dirty="0"/>
              <a:t>Maintaining access to music: state provision under pressure/threat</a:t>
            </a:r>
          </a:p>
          <a:p>
            <a:r>
              <a:rPr lang="en-US" sz="3600" dirty="0"/>
              <a:t>Who picks up the pieces?</a:t>
            </a:r>
          </a:p>
          <a:p>
            <a:r>
              <a:rPr lang="en-US" sz="3600" dirty="0"/>
              <a:t>Roles of Hubs, conservatoires, orchestras, others</a:t>
            </a:r>
          </a:p>
          <a:p>
            <a:endParaRPr lang="en-US" sz="3600" dirty="0"/>
          </a:p>
          <a:p>
            <a:r>
              <a:rPr lang="en-US" sz="3600" dirty="0">
                <a:hlinkClick r:id="rId2"/>
              </a:rPr>
              <a:t>http://myhub.org.uk</a:t>
            </a:r>
            <a:endParaRPr lang="en-US" sz="3600" dirty="0"/>
          </a:p>
          <a:p>
            <a:r>
              <a:rPr lang="en-US" sz="3600" dirty="0">
                <a:hlinkClick r:id="rId3"/>
              </a:rPr>
              <a:t>https://gmmusichub.co.uk</a:t>
            </a:r>
            <a:endParaRPr lang="en-US" sz="3600" dirty="0"/>
          </a:p>
          <a:p>
            <a:r>
              <a:rPr lang="en-US" sz="3600" dirty="0">
                <a:hlinkClick r:id="rId4"/>
              </a:rPr>
              <a:t>https://www.liverpoolphil.com/about-us/music-education-for-all-ages/</a:t>
            </a:r>
            <a:endParaRPr lang="en-US" sz="3600" dirty="0"/>
          </a:p>
          <a:p>
            <a:r>
              <a:rPr lang="en-US" sz="3600" dirty="0">
                <a:hlinkClick r:id="rId5"/>
              </a:rPr>
              <a:t>https://www.cameratacommunity.co.uk</a:t>
            </a:r>
            <a:endParaRPr lang="en-US" sz="3600" dirty="0"/>
          </a:p>
          <a:p>
            <a:r>
              <a:rPr lang="en-US" sz="3600" dirty="0">
                <a:hlinkClick r:id="rId6"/>
              </a:rPr>
              <a:t>https://www.rncm.ac.uk/news/rncm-launches-pathfinder-initiative/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107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RMA Music Educational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6" y="1364974"/>
            <a:ext cx="10638183" cy="48119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C00000"/>
                </a:solidFill>
              </a:rPr>
              <a:t>Purpose</a:t>
            </a:r>
            <a:endParaRPr lang="en-GB" sz="1400" dirty="0"/>
          </a:p>
          <a:p>
            <a:r>
              <a:rPr lang="en-GB" sz="3300" dirty="0"/>
              <a:t>Part of strategy to increase diversity and inclusivity of the RMA</a:t>
            </a:r>
          </a:p>
          <a:p>
            <a:r>
              <a:rPr lang="en-GB" sz="3300" dirty="0"/>
              <a:t>Aim to strengthen interface with schools and music teachers (initial focus upon sixth-form level)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3600" b="1" dirty="0">
                <a:solidFill>
                  <a:srgbClr val="C00000"/>
                </a:solidFill>
              </a:rPr>
              <a:t>Progress</a:t>
            </a:r>
          </a:p>
          <a:p>
            <a:r>
              <a:rPr lang="en-GB" sz="3300" dirty="0"/>
              <a:t> Educational working group, with schools representation</a:t>
            </a:r>
          </a:p>
          <a:p>
            <a:r>
              <a:rPr lang="en-GB" sz="3300" dirty="0"/>
              <a:t> Questionnaire to music-teacher members of RMA re priorities</a:t>
            </a:r>
          </a:p>
          <a:p>
            <a:r>
              <a:rPr lang="en-GB" sz="3300" dirty="0"/>
              <a:t> Plans include one-day conference/workshop, late spring 2020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05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r>
              <a:rPr lang="en-GB" b="1" dirty="0">
                <a:solidFill>
                  <a:srgbClr val="C00000"/>
                </a:solidFill>
              </a:rPr>
              <a:t>RMA/Broader priorities</a:t>
            </a:r>
            <a:br>
              <a:rPr lang="en-GB" sz="4900" b="1" dirty="0">
                <a:solidFill>
                  <a:srgbClr val="C00000"/>
                </a:solidFill>
              </a:rPr>
            </a:br>
            <a:endParaRPr lang="en-GB" sz="49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173480"/>
            <a:ext cx="11292840" cy="51358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3600" dirty="0">
                <a:solidFill>
                  <a:srgbClr val="C00000"/>
                </a:solidFill>
              </a:rPr>
              <a:t>1. </a:t>
            </a:r>
            <a:r>
              <a:rPr lang="en-GB" sz="3600" b="1" dirty="0">
                <a:solidFill>
                  <a:srgbClr val="C00000"/>
                </a:solidFill>
              </a:rPr>
              <a:t>Erosion of skills</a:t>
            </a:r>
          </a:p>
          <a:p>
            <a:pPr marL="0" indent="0">
              <a:buNone/>
            </a:pPr>
            <a:r>
              <a:rPr lang="en-GB" sz="3300" b="1" dirty="0"/>
              <a:t>Profound need to safeguard a range of musical/musicological skills</a:t>
            </a:r>
          </a:p>
          <a:p>
            <a:r>
              <a:rPr lang="en-GB" sz="3300" dirty="0"/>
              <a:t>Lack of music skills/confidence amongst primary school teachers</a:t>
            </a:r>
          </a:p>
          <a:p>
            <a:r>
              <a:rPr lang="en-GB" sz="3300" dirty="0"/>
              <a:t>Particular concern over music theory (SMA concern: ‘musical literacy’) </a:t>
            </a:r>
          </a:p>
          <a:p>
            <a:r>
              <a:rPr lang="en-GB" sz="3300" dirty="0"/>
              <a:t>Perception of dumbing down of musical grammar</a:t>
            </a:r>
          </a:p>
          <a:p>
            <a:r>
              <a:rPr lang="en-GB" sz="3300" dirty="0"/>
              <a:t>Crucially, inclusive, not in opposition to critical musicology, ethnomusicology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59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RMA/Broader priorities </a:t>
            </a:r>
            <a:r>
              <a:rPr lang="en-GB" sz="3600" b="1" dirty="0">
                <a:solidFill>
                  <a:srgbClr val="C00000"/>
                </a:solidFill>
              </a:rPr>
              <a:t>(cont.)</a:t>
            </a:r>
            <a:br>
              <a:rPr lang="en-GB" b="1" dirty="0">
                <a:solidFill>
                  <a:srgbClr val="C0000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262932"/>
            <a:ext cx="10835640" cy="4806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100" dirty="0">
                <a:solidFill>
                  <a:srgbClr val="C00000"/>
                </a:solidFill>
              </a:rPr>
              <a:t>2. </a:t>
            </a:r>
            <a:r>
              <a:rPr lang="en-GB" sz="3200" b="1" dirty="0">
                <a:solidFill>
                  <a:srgbClr val="C00000"/>
                </a:solidFill>
              </a:rPr>
              <a:t>Secondary qualifications</a:t>
            </a:r>
          </a:p>
          <a:p>
            <a:pPr marL="0" indent="0">
              <a:buNone/>
            </a:pPr>
            <a:r>
              <a:rPr lang="en-GB" b="1" dirty="0"/>
              <a:t>Sharp decline in A-level Music and GCSE uptake</a:t>
            </a:r>
            <a:r>
              <a:rPr lang="en-GB" dirty="0"/>
              <a:t> (EBacc problem)</a:t>
            </a:r>
          </a:p>
          <a:p>
            <a:r>
              <a:rPr lang="en-GB" dirty="0"/>
              <a:t>Perception of difficulty for HE/scholarly associations to have access/influence with examination boards</a:t>
            </a:r>
          </a:p>
          <a:p>
            <a:r>
              <a:rPr lang="en-GB" dirty="0"/>
              <a:t>Some teacher concern about new projected model curriculum (KS1-3).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100" dirty="0">
                <a:solidFill>
                  <a:srgbClr val="C00000"/>
                </a:solidFill>
              </a:rPr>
              <a:t>3. </a:t>
            </a:r>
            <a:r>
              <a:rPr lang="en-GB" sz="3200" b="1" dirty="0">
                <a:solidFill>
                  <a:srgbClr val="C00000"/>
                </a:solidFill>
              </a:rPr>
              <a:t>Gaps or divides</a:t>
            </a:r>
          </a:p>
          <a:p>
            <a:pPr marL="0" indent="0">
              <a:buNone/>
            </a:pPr>
            <a:r>
              <a:rPr lang="en-GB" b="1" dirty="0"/>
              <a:t>Secondary/tertiary gap continues </a:t>
            </a:r>
            <a:r>
              <a:rPr lang="en-GB" dirty="0"/>
              <a:t>(RMA, </a:t>
            </a:r>
            <a:r>
              <a:rPr lang="en-GB" dirty="0" err="1"/>
              <a:t>MusicHE</a:t>
            </a:r>
            <a:r>
              <a:rPr lang="en-GB" dirty="0"/>
              <a:t> concern)</a:t>
            </a:r>
          </a:p>
          <a:p>
            <a:r>
              <a:rPr lang="en-GB" dirty="0"/>
              <a:t>Insufficient university involvement; some school-based fear of HE. Need to breakdown misconceptions (breadth of HE beyond A-level exam syllabuses).</a:t>
            </a:r>
          </a:p>
          <a:p>
            <a:pPr marL="0" indent="0">
              <a:buNone/>
            </a:pPr>
            <a:r>
              <a:rPr lang="en-GB" b="1" dirty="0"/>
              <a:t>Persistence of broad North-South divide; Affluence/poverty gap</a:t>
            </a:r>
          </a:p>
          <a:p>
            <a:r>
              <a:rPr lang="en-GB" dirty="0"/>
              <a:t>Improving opportunities</a:t>
            </a:r>
          </a:p>
          <a:p>
            <a:pPr marL="0" indent="0">
              <a:buNone/>
            </a:pPr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pPr marL="0" indent="0">
              <a:buNone/>
            </a:pPr>
            <a:endParaRPr lang="en-GB" sz="33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74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Priorities, opportunities </a:t>
            </a:r>
            <a:r>
              <a:rPr lang="en-GB" sz="3600" b="1" dirty="0">
                <a:solidFill>
                  <a:srgbClr val="C00000"/>
                </a:solidFill>
              </a:rPr>
              <a:t>(cont.)</a:t>
            </a:r>
            <a:br>
              <a:rPr lang="en-GB" b="1" dirty="0">
                <a:solidFill>
                  <a:srgbClr val="C0000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262932"/>
            <a:ext cx="10835640" cy="480656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endParaRPr lang="en-GB" sz="3300" dirty="0"/>
          </a:p>
          <a:p>
            <a:pPr marL="0" indent="0">
              <a:buNone/>
            </a:pPr>
            <a:endParaRPr lang="en-GB" sz="3300" dirty="0"/>
          </a:p>
          <a:p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18D564-96FD-4F4B-A524-394DED783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1" y="1203491"/>
            <a:ext cx="6828910" cy="52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351</Words>
  <Application>Microsoft Macintosh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Royal Musical Association:  Music Educational Initiative City University, 15 November 2019</vt:lpstr>
      <vt:lpstr>Perspective of the Conservatoire and RMA</vt:lpstr>
      <vt:lpstr>RMA Music Educational Initiative</vt:lpstr>
      <vt:lpstr> RMA/Broader priorities </vt:lpstr>
      <vt:lpstr>RMA/Broader priorities (cont.) </vt:lpstr>
      <vt:lpstr>Priorities, opportunities (cont.)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in Practice: Proposal Writing</dc:title>
  <dc:creator>Deborah Mawer</dc:creator>
  <cp:lastModifiedBy>Ronald Woodley</cp:lastModifiedBy>
  <cp:revision>134</cp:revision>
  <cp:lastPrinted>2019-11-14T12:26:11Z</cp:lastPrinted>
  <dcterms:created xsi:type="dcterms:W3CDTF">2016-10-10T20:15:05Z</dcterms:created>
  <dcterms:modified xsi:type="dcterms:W3CDTF">2019-11-15T15:01:53Z</dcterms:modified>
</cp:coreProperties>
</file>